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Montserrat"/>
      <p:regular r:id="rId33"/>
      <p:bold r:id="rId34"/>
      <p:italic r:id="rId35"/>
      <p:boldItalic r:id="rId36"/>
    </p:embeddedFon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Lato-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Lato-italic.fntdata"/><Relationship Id="rId16" Type="http://schemas.openxmlformats.org/officeDocument/2006/relationships/slide" Target="slides/slide11.xml"/><Relationship Id="rId38" Type="http://schemas.openxmlformats.org/officeDocument/2006/relationships/font" Target="fonts/La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updated September 29th 2019</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18d1b8ed7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18d1b8ed7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3a0a3305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3a0a3305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3a0a33053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3a0a33053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3a0a33053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3a0a33053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3a0a3305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3a0a3305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3a0a33053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3a0a33053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rPr>
              <a:t>The panel in the upper right contains your Environment as well as a History of the commands that you’ve previously entered. Your Environment contains any objects or variables you’ve created or datasets that you have read into RStudio.</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3a0a33053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3a0a33053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plots that you generate will show up in the panel in the lower right corner under the Plots tab or will appear directly in the RMarkdown document directly below the code.  This panel also allows you to see what packages you have installed and any files in your current directory.</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3a0a33053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63a0a33053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panel on below is where the action happens. It’s called the Console. Everytime you launch RStudio, it will have the same text at the top of the console telling you the version of R that you’re running. Below that information is the prompt where you can input commands. However, any commands only entered into the Console will not be saved.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63a0a33053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3a0a33053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panel in the top left opens syntax files. The only syntax file that you should know is RMarkdown. Think of it as a Word Document but for statistics. You can save what you do and (importantly) the order that you do it in.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18d1b8ed7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618d1b8ed7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18d1b8e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18d1b8e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3a0a33053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3a0a33053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18d1b8ed7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18d1b8ed7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618d1b8ed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18d1b8ed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618d1b8ed7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18d1b8ed7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618d1b8ed7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18d1b8ed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3b58d6c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3b58d6c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3a0a33053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3a0a33053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618d1b8ed7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618d1b8ed7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18d1b8ed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18d1b8ed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18d1b8ed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18d1b8ed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18d1b8ed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18d1b8ed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18d1b8ed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18d1b8ed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3a0a3305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3a0a3305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18d1b8ed7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18d1b8ed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18d1b8ed7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18d1b8ed7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hyperlink" Target="https://cran.r-project.org/web/packages/sjPlot/sjPlo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rdocumentation.org/packages/tidyr/versions/0.8.3/topics/gather" TargetMode="External"/><Relationship Id="rId4" Type="http://schemas.openxmlformats.org/officeDocument/2006/relationships/hyperlink" Target="https://www.rdocumentation.org/packages/tidyr/versions/0.8.3/topics/gather" TargetMode="External"/><Relationship Id="rId5" Type="http://schemas.openxmlformats.org/officeDocument/2006/relationships/hyperlink" Target="https://github.com/gadenbuie/tidyexplain" TargetMode="External"/><Relationship Id="rId6" Type="http://schemas.openxmlformats.org/officeDocument/2006/relationships/image" Target="../media/image2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rdocumentation.org/packages/gganimate/versions/0.1/topics/gg_animate" TargetMode="External"/><Relationship Id="rId4" Type="http://schemas.openxmlformats.org/officeDocument/2006/relationships/hyperlink" Target="https://www.datanovia.com/en/blog/gganimate-how-to-create-plots-with-beautiful-animation-in-r/" TargetMode="External"/><Relationship Id="rId5" Type="http://schemas.openxmlformats.org/officeDocument/2006/relationships/image" Target="../media/image2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jrcalabrese.github.io/Learning_R.html" TargetMode="External"/><Relationship Id="rId4" Type="http://schemas.openxmlformats.org/officeDocument/2006/relationships/hyperlink" Target="https://jrcalabrese.github.io/pretty_r_guide.html" TargetMode="External"/><Relationship Id="rId10" Type="http://schemas.openxmlformats.org/officeDocument/2006/relationships/hyperlink" Target="https://lsa.umich.edu/stats/undergraduate-students/statistics-courses.html" TargetMode="External"/><Relationship Id="rId9" Type="http://schemas.openxmlformats.org/officeDocument/2006/relationships/hyperlink" Target="https://cscar.research.umich.edu/events/category/workshops/" TargetMode="External"/><Relationship Id="rId5" Type="http://schemas.openxmlformats.org/officeDocument/2006/relationships/hyperlink" Target="https://jrcalabrese.github.io/data_wrangling.html" TargetMode="External"/><Relationship Id="rId6" Type="http://schemas.openxmlformats.org/officeDocument/2006/relationships/hyperlink" Target="https://jrcalabrese.github.io/ggplot_intro.html" TargetMode="External"/><Relationship Id="rId7" Type="http://schemas.openxmlformats.org/officeDocument/2006/relationships/hyperlink" Target="https://swirlstats.com/students.html" TargetMode="External"/><Relationship Id="rId8" Type="http://schemas.openxmlformats.org/officeDocument/2006/relationships/hyperlink" Target="https://moderndive.com/previous_versions/v0.4.0/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lsa.umich.edu/lsa/academics/majors-minors/neuroscience-major.html" TargetMode="External"/><Relationship Id="rId4" Type="http://schemas.openxmlformats.org/officeDocument/2006/relationships/hyperlink" Target="https://lsa.umich.edu/lsa/academics/majors-minors/psychology-general-social-science-major.html" TargetMode="External"/><Relationship Id="rId9" Type="http://schemas.openxmlformats.org/officeDocument/2006/relationships/hyperlink" Target="https://www.business-science.io/business/2017/12/27/six-reasons-to-use-R-for-business.html" TargetMode="External"/><Relationship Id="rId5" Type="http://schemas.openxmlformats.org/officeDocument/2006/relationships/hyperlink" Target="https://lsa.umich.edu/lsa/academics/majors-minors/biopsychology-cognition-and-neuroscience-major.html" TargetMode="External"/><Relationship Id="rId6" Type="http://schemas.openxmlformats.org/officeDocument/2006/relationships/hyperlink" Target="https://www.ets.org/gre/revised_general/prepare/quantitative_reasoning/" TargetMode="External"/><Relationship Id="rId7" Type="http://schemas.openxmlformats.org/officeDocument/2006/relationships/hyperlink" Target="https://lsa.umich.edu/psych/prospective-students/graduate/admissions-faqs.html" TargetMode="External"/><Relationship Id="rId8" Type="http://schemas.openxmlformats.org/officeDocument/2006/relationships/hyperlink" Target="https://www.northeastern.edu/levelblog/2017/05/31/big-companies-using-r-data-analysi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hpa.princeton.edu/sites/hpa/files/2017hpa-mathrequirements.pdf" TargetMode="External"/><Relationship Id="rId4" Type="http://schemas.openxmlformats.org/officeDocument/2006/relationships/hyperlink" Target="https://www.studentdoctor.net/2017/11/01/medical-students-need-understand-statistics-interview-patho-geneticist/" TargetMode="External"/><Relationship Id="rId5" Type="http://schemas.openxmlformats.org/officeDocument/2006/relationships/hyperlink" Target="https://www.kaptest.com/study/mcat/whats-tested-on-the-mcat-math/" TargetMode="External"/><Relationship Id="rId6" Type="http://schemas.openxmlformats.org/officeDocument/2006/relationships/hyperlink" Target="https://www.kaptest.com/study/usmle/all-about-the-usmle-step-1/" TargetMode="External"/><Relationship Id="rId7" Type="http://schemas.openxmlformats.org/officeDocument/2006/relationships/hyperlink" Target="https://bmcmededuc.biomedcentral.com/articles/10.1186/1472-6920-10-7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ibm.com/analytics/ca/en/technology/spss/" TargetMode="Externa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sitepoint.com/introduction-r-rstudio/" TargetMode="Externa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Statistics, R, and RStudio</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Julianna Calabrese</a:t>
            </a:r>
            <a:endParaRPr sz="1800"/>
          </a:p>
          <a:p>
            <a:pPr indent="0" lvl="0" marL="0" rtl="0" algn="l">
              <a:spcBef>
                <a:spcPts val="0"/>
              </a:spcBef>
              <a:spcAft>
                <a:spcPts val="0"/>
              </a:spcAft>
              <a:buNone/>
            </a:pPr>
            <a:r>
              <a:rPr lang="en" sz="1800"/>
              <a:t>Wednesday, October 2nd, 2019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R versus RStudio</a:t>
            </a:r>
            <a:endParaRPr sz="3000"/>
          </a:p>
        </p:txBody>
      </p:sp>
      <p:sp>
        <p:nvSpPr>
          <p:cNvPr id="195" name="Google Shape;195;p22"/>
          <p:cNvSpPr txBox="1"/>
          <p:nvPr>
            <p:ph idx="1" type="body"/>
          </p:nvPr>
        </p:nvSpPr>
        <p:spPr>
          <a:xfrm>
            <a:off x="1003200" y="1136925"/>
            <a:ext cx="7137600" cy="1935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 is a programming language specifically designed for statistical analysis in academia and industry</a:t>
            </a:r>
            <a:endParaRPr sz="1800"/>
          </a:p>
          <a:p>
            <a:pPr indent="-342900" lvl="0" marL="457200" rtl="0" algn="l">
              <a:spcBef>
                <a:spcPts val="0"/>
              </a:spcBef>
              <a:spcAft>
                <a:spcPts val="0"/>
              </a:spcAft>
              <a:buSzPts val="1800"/>
              <a:buChar char="●"/>
            </a:pPr>
            <a:r>
              <a:rPr lang="en" sz="1800"/>
              <a:t>RStudio is an “integrated development environment”  for R</a:t>
            </a:r>
            <a:endParaRPr sz="1800"/>
          </a:p>
          <a:p>
            <a:pPr indent="-342900" lvl="1" marL="914400" rtl="0" algn="l">
              <a:spcBef>
                <a:spcPts val="0"/>
              </a:spcBef>
              <a:spcAft>
                <a:spcPts val="0"/>
              </a:spcAft>
              <a:buSzPts val="1800"/>
              <a:buChar char="○"/>
            </a:pPr>
            <a:r>
              <a:rPr lang="en" sz="1800"/>
              <a:t>RStudio is R but with a pretty userface and more features</a:t>
            </a:r>
            <a:endParaRPr sz="1800"/>
          </a:p>
          <a:p>
            <a:pPr indent="-342900" lvl="1" marL="914400" rtl="0" algn="l">
              <a:spcBef>
                <a:spcPts val="0"/>
              </a:spcBef>
              <a:spcAft>
                <a:spcPts val="0"/>
              </a:spcAft>
              <a:buSzPts val="1800"/>
              <a:buChar char="○"/>
            </a:pPr>
            <a:r>
              <a:rPr lang="en" sz="1800"/>
              <a:t>R is the car’s engine, RStudio is the car’s dashboard</a:t>
            </a:r>
            <a:endParaRPr sz="1800"/>
          </a:p>
        </p:txBody>
      </p:sp>
      <p:pic>
        <p:nvPicPr>
          <p:cNvPr id="196" name="Google Shape;196;p22"/>
          <p:cNvPicPr preferRelativeResize="0"/>
          <p:nvPr/>
        </p:nvPicPr>
        <p:blipFill>
          <a:blip r:embed="rId3">
            <a:alphaModFix/>
          </a:blip>
          <a:stretch>
            <a:fillRect/>
          </a:stretch>
        </p:blipFill>
        <p:spPr>
          <a:xfrm>
            <a:off x="1003200" y="3265375"/>
            <a:ext cx="2040543" cy="1581150"/>
          </a:xfrm>
          <a:prstGeom prst="rect">
            <a:avLst/>
          </a:prstGeom>
          <a:noFill/>
          <a:ln>
            <a:noFill/>
          </a:ln>
        </p:spPr>
      </p:pic>
      <p:pic>
        <p:nvPicPr>
          <p:cNvPr id="197" name="Google Shape;197;p22"/>
          <p:cNvPicPr preferRelativeResize="0"/>
          <p:nvPr/>
        </p:nvPicPr>
        <p:blipFill>
          <a:blip r:embed="rId4">
            <a:alphaModFix/>
          </a:blip>
          <a:stretch>
            <a:fillRect/>
          </a:stretch>
        </p:blipFill>
        <p:spPr>
          <a:xfrm>
            <a:off x="4134750" y="3071925"/>
            <a:ext cx="4505325" cy="158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Base R</a:t>
            </a:r>
            <a:endParaRPr sz="3000"/>
          </a:p>
        </p:txBody>
      </p:sp>
      <p:pic>
        <p:nvPicPr>
          <p:cNvPr id="203" name="Google Shape;203;p23"/>
          <p:cNvPicPr preferRelativeResize="0"/>
          <p:nvPr/>
        </p:nvPicPr>
        <p:blipFill>
          <a:blip r:embed="rId3">
            <a:alphaModFix/>
          </a:blip>
          <a:stretch>
            <a:fillRect/>
          </a:stretch>
        </p:blipFill>
        <p:spPr>
          <a:xfrm>
            <a:off x="3408350" y="476900"/>
            <a:ext cx="5480726" cy="4524051"/>
          </a:xfrm>
          <a:prstGeom prst="rect">
            <a:avLst/>
          </a:prstGeom>
          <a:noFill/>
          <a:ln>
            <a:noFill/>
          </a:ln>
        </p:spPr>
      </p:pic>
      <p:sp>
        <p:nvSpPr>
          <p:cNvPr id="204" name="Google Shape;204;p23"/>
          <p:cNvSpPr txBox="1"/>
          <p:nvPr>
            <p:ph idx="1" type="body"/>
          </p:nvPr>
        </p:nvSpPr>
        <p:spPr>
          <a:xfrm>
            <a:off x="174125" y="1594350"/>
            <a:ext cx="3308400" cy="33693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sz="1800"/>
              <a:t>No buttons or gimmicks</a:t>
            </a:r>
            <a:endParaRPr sz="1800"/>
          </a:p>
          <a:p>
            <a:pPr indent="-342900" lvl="0" marL="457200" marR="0" rtl="0" algn="l">
              <a:lnSpc>
                <a:spcPct val="115000"/>
              </a:lnSpc>
              <a:spcBef>
                <a:spcPts val="0"/>
              </a:spcBef>
              <a:spcAft>
                <a:spcPts val="0"/>
              </a:spcAft>
              <a:buSzPts val="1800"/>
              <a:buChar char="●"/>
            </a:pPr>
            <a:r>
              <a:rPr lang="en" sz="1800"/>
              <a:t>Just the programming language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RStudio</a:t>
            </a:r>
            <a:endParaRPr sz="3000"/>
          </a:p>
        </p:txBody>
      </p:sp>
      <p:pic>
        <p:nvPicPr>
          <p:cNvPr id="210" name="Google Shape;210;p24"/>
          <p:cNvPicPr preferRelativeResize="0"/>
          <p:nvPr/>
        </p:nvPicPr>
        <p:blipFill>
          <a:blip r:embed="rId3">
            <a:alphaModFix/>
          </a:blip>
          <a:stretch>
            <a:fillRect/>
          </a:stretch>
        </p:blipFill>
        <p:spPr>
          <a:xfrm>
            <a:off x="3270375" y="607575"/>
            <a:ext cx="5645174" cy="4329151"/>
          </a:xfrm>
          <a:prstGeom prst="rect">
            <a:avLst/>
          </a:prstGeom>
          <a:noFill/>
          <a:ln>
            <a:noFill/>
          </a:ln>
        </p:spPr>
      </p:pic>
      <p:sp>
        <p:nvSpPr>
          <p:cNvPr id="211" name="Google Shape;211;p24"/>
          <p:cNvSpPr txBox="1"/>
          <p:nvPr>
            <p:ph idx="1" type="body"/>
          </p:nvPr>
        </p:nvSpPr>
        <p:spPr>
          <a:xfrm>
            <a:off x="174125" y="1594350"/>
            <a:ext cx="3308400" cy="33693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sz="1800"/>
              <a:t>More windows and features</a:t>
            </a:r>
            <a:endParaRPr sz="1800"/>
          </a:p>
          <a:p>
            <a:pPr indent="-342900" lvl="0" marL="457200" marR="0" rtl="0" algn="l">
              <a:lnSpc>
                <a:spcPct val="115000"/>
              </a:lnSpc>
              <a:spcBef>
                <a:spcPts val="0"/>
              </a:spcBef>
              <a:spcAft>
                <a:spcPts val="0"/>
              </a:spcAft>
              <a:buSzPts val="1800"/>
              <a:buChar char="●"/>
            </a:pPr>
            <a:r>
              <a:rPr lang="en" sz="1800"/>
              <a:t>Better graphs</a:t>
            </a:r>
            <a:endParaRPr sz="1800"/>
          </a:p>
          <a:p>
            <a:pPr indent="-342900" lvl="0" marL="457200" marR="0" rtl="0" algn="l">
              <a:lnSpc>
                <a:spcPct val="115000"/>
              </a:lnSpc>
              <a:spcBef>
                <a:spcPts val="0"/>
              </a:spcBef>
              <a:spcAft>
                <a:spcPts val="0"/>
              </a:spcAft>
              <a:buSzPts val="1800"/>
              <a:buChar char="●"/>
            </a:pPr>
            <a:r>
              <a:rPr lang="en" sz="1800"/>
              <a:t>Can open RMarkdown files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25"/>
          <p:cNvPicPr preferRelativeResize="0"/>
          <p:nvPr/>
        </p:nvPicPr>
        <p:blipFill>
          <a:blip r:embed="rId3">
            <a:alphaModFix/>
          </a:blip>
          <a:stretch>
            <a:fillRect/>
          </a:stretch>
        </p:blipFill>
        <p:spPr>
          <a:xfrm>
            <a:off x="3414900" y="265275"/>
            <a:ext cx="5558924" cy="4263000"/>
          </a:xfrm>
          <a:prstGeom prst="rect">
            <a:avLst/>
          </a:prstGeom>
          <a:noFill/>
          <a:ln>
            <a:noFill/>
          </a:ln>
        </p:spPr>
      </p:pic>
      <p:pic>
        <p:nvPicPr>
          <p:cNvPr id="217" name="Google Shape;217;p25"/>
          <p:cNvPicPr preferRelativeResize="0"/>
          <p:nvPr/>
        </p:nvPicPr>
        <p:blipFill>
          <a:blip r:embed="rId4">
            <a:alphaModFix/>
          </a:blip>
          <a:stretch>
            <a:fillRect/>
          </a:stretch>
        </p:blipFill>
        <p:spPr>
          <a:xfrm>
            <a:off x="173550" y="265275"/>
            <a:ext cx="2995075" cy="2472275"/>
          </a:xfrm>
          <a:prstGeom prst="rect">
            <a:avLst/>
          </a:prstGeom>
          <a:noFill/>
          <a:ln>
            <a:noFill/>
          </a:ln>
        </p:spPr>
      </p:pic>
      <p:sp>
        <p:nvSpPr>
          <p:cNvPr id="218" name="Google Shape;218;p25"/>
          <p:cNvSpPr/>
          <p:nvPr/>
        </p:nvSpPr>
        <p:spPr>
          <a:xfrm>
            <a:off x="2984500" y="2737550"/>
            <a:ext cx="4318200" cy="1847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25"/>
          <p:cNvCxnSpPr/>
          <p:nvPr/>
        </p:nvCxnSpPr>
        <p:spPr>
          <a:xfrm rot="10800000">
            <a:off x="1671100" y="2737400"/>
            <a:ext cx="1313400" cy="923700"/>
          </a:xfrm>
          <a:prstGeom prst="curvedConnector2">
            <a:avLst/>
          </a:prstGeom>
          <a:noFill/>
          <a:ln cap="flat" cmpd="sng" w="28575">
            <a:solidFill>
              <a:srgbClr val="FF0000"/>
            </a:solidFill>
            <a:prstDash val="solid"/>
            <a:round/>
            <a:headEnd len="med" w="med" type="triangl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26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How to Use </a:t>
            </a:r>
            <a:r>
              <a:rPr lang="en" sz="4800"/>
              <a:t>RStudio</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1297500" y="2512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do all the buttons do?</a:t>
            </a:r>
            <a:endParaRPr sz="3000"/>
          </a:p>
        </p:txBody>
      </p:sp>
      <p:sp>
        <p:nvSpPr>
          <p:cNvPr id="230" name="Google Shape;230;p27"/>
          <p:cNvSpPr txBox="1"/>
          <p:nvPr>
            <p:ph idx="1" type="body"/>
          </p:nvPr>
        </p:nvSpPr>
        <p:spPr>
          <a:xfrm>
            <a:off x="577825" y="1567550"/>
            <a:ext cx="25620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Dataframes</a:t>
            </a:r>
            <a:endParaRPr sz="1800"/>
          </a:p>
          <a:p>
            <a:pPr indent="-342900" lvl="0" marL="457200" rtl="0" algn="l">
              <a:spcBef>
                <a:spcPts val="0"/>
              </a:spcBef>
              <a:spcAft>
                <a:spcPts val="0"/>
              </a:spcAft>
              <a:buSzPts val="1800"/>
              <a:buChar char="●"/>
            </a:pPr>
            <a:r>
              <a:rPr lang="en" sz="1800"/>
              <a:t>Objects/variables</a:t>
            </a:r>
            <a:endParaRPr sz="1800"/>
          </a:p>
          <a:p>
            <a:pPr indent="-342900" lvl="0" marL="457200" rtl="0" algn="l">
              <a:spcBef>
                <a:spcPts val="0"/>
              </a:spcBef>
              <a:spcAft>
                <a:spcPts val="0"/>
              </a:spcAft>
              <a:buSzPts val="1800"/>
              <a:buChar char="●"/>
            </a:pPr>
            <a:r>
              <a:rPr lang="en" sz="1800"/>
              <a:t>Custom functions</a:t>
            </a:r>
            <a:endParaRPr sz="1800"/>
          </a:p>
          <a:p>
            <a:pPr indent="-342900" lvl="0" marL="457200" rtl="0" algn="l">
              <a:spcBef>
                <a:spcPts val="0"/>
              </a:spcBef>
              <a:spcAft>
                <a:spcPts val="0"/>
              </a:spcAft>
              <a:buSzPts val="1800"/>
              <a:buChar char="●"/>
            </a:pPr>
            <a:r>
              <a:rPr lang="en" sz="1800"/>
              <a:t>History of commands you previously entered</a:t>
            </a:r>
            <a:endParaRPr sz="1800"/>
          </a:p>
        </p:txBody>
      </p:sp>
      <p:pic>
        <p:nvPicPr>
          <p:cNvPr id="231" name="Google Shape;231;p27"/>
          <p:cNvPicPr preferRelativeResize="0"/>
          <p:nvPr/>
        </p:nvPicPr>
        <p:blipFill>
          <a:blip r:embed="rId3">
            <a:alphaModFix/>
          </a:blip>
          <a:stretch>
            <a:fillRect/>
          </a:stretch>
        </p:blipFill>
        <p:spPr>
          <a:xfrm>
            <a:off x="3647725" y="994125"/>
            <a:ext cx="5291674" cy="4058050"/>
          </a:xfrm>
          <a:prstGeom prst="rect">
            <a:avLst/>
          </a:prstGeom>
          <a:noFill/>
          <a:ln>
            <a:noFill/>
          </a:ln>
        </p:spPr>
      </p:pic>
      <p:sp>
        <p:nvSpPr>
          <p:cNvPr id="232" name="Google Shape;232;p27"/>
          <p:cNvSpPr/>
          <p:nvPr/>
        </p:nvSpPr>
        <p:spPr>
          <a:xfrm>
            <a:off x="6970800" y="1072425"/>
            <a:ext cx="1968600" cy="164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8"/>
          <p:cNvSpPr txBox="1"/>
          <p:nvPr>
            <p:ph idx="1" type="body"/>
          </p:nvPr>
        </p:nvSpPr>
        <p:spPr>
          <a:xfrm>
            <a:off x="577825" y="1567550"/>
            <a:ext cx="25620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Files in your current directory</a:t>
            </a:r>
            <a:endParaRPr sz="1800"/>
          </a:p>
          <a:p>
            <a:pPr indent="-342900" lvl="0" marL="457200" rtl="0" algn="l">
              <a:spcBef>
                <a:spcPts val="0"/>
              </a:spcBef>
              <a:spcAft>
                <a:spcPts val="0"/>
              </a:spcAft>
              <a:buSzPts val="1800"/>
              <a:buChar char="●"/>
            </a:pPr>
            <a:r>
              <a:rPr lang="en" sz="1800"/>
              <a:t>Plots you created</a:t>
            </a:r>
            <a:endParaRPr sz="1800"/>
          </a:p>
          <a:p>
            <a:pPr indent="-342900" lvl="0" marL="457200" rtl="0" algn="l">
              <a:spcBef>
                <a:spcPts val="0"/>
              </a:spcBef>
              <a:spcAft>
                <a:spcPts val="0"/>
              </a:spcAft>
              <a:buSzPts val="1800"/>
              <a:buChar char="●"/>
            </a:pPr>
            <a:r>
              <a:rPr lang="en" sz="1800" u="sng"/>
              <a:t>Packages</a:t>
            </a:r>
            <a:r>
              <a:rPr lang="en" sz="1800"/>
              <a:t> installed</a:t>
            </a:r>
            <a:endParaRPr sz="1800"/>
          </a:p>
          <a:p>
            <a:pPr indent="0" lvl="0" marL="0" rtl="0" algn="l">
              <a:spcBef>
                <a:spcPts val="1600"/>
              </a:spcBef>
              <a:spcAft>
                <a:spcPts val="1600"/>
              </a:spcAft>
              <a:buNone/>
            </a:pPr>
            <a:r>
              <a:t/>
            </a:r>
            <a:endParaRPr sz="1800"/>
          </a:p>
        </p:txBody>
      </p:sp>
      <p:pic>
        <p:nvPicPr>
          <p:cNvPr id="238" name="Google Shape;238;p28"/>
          <p:cNvPicPr preferRelativeResize="0"/>
          <p:nvPr/>
        </p:nvPicPr>
        <p:blipFill>
          <a:blip r:embed="rId3">
            <a:alphaModFix/>
          </a:blip>
          <a:stretch>
            <a:fillRect/>
          </a:stretch>
        </p:blipFill>
        <p:spPr>
          <a:xfrm>
            <a:off x="3647725" y="994125"/>
            <a:ext cx="5291674" cy="4058050"/>
          </a:xfrm>
          <a:prstGeom prst="rect">
            <a:avLst/>
          </a:prstGeom>
          <a:noFill/>
          <a:ln>
            <a:noFill/>
          </a:ln>
        </p:spPr>
      </p:pic>
      <p:sp>
        <p:nvSpPr>
          <p:cNvPr id="239" name="Google Shape;239;p28"/>
          <p:cNvSpPr/>
          <p:nvPr/>
        </p:nvSpPr>
        <p:spPr>
          <a:xfrm>
            <a:off x="7034300" y="2656850"/>
            <a:ext cx="1968600" cy="2260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txBox="1"/>
          <p:nvPr>
            <p:ph type="title"/>
          </p:nvPr>
        </p:nvSpPr>
        <p:spPr>
          <a:xfrm>
            <a:off x="1297500" y="2512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do all the buttons do?</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9"/>
          <p:cNvSpPr txBox="1"/>
          <p:nvPr>
            <p:ph idx="1" type="body"/>
          </p:nvPr>
        </p:nvSpPr>
        <p:spPr>
          <a:xfrm>
            <a:off x="577825" y="1567550"/>
            <a:ext cx="25620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Console is where the stuff happens</a:t>
            </a:r>
            <a:endParaRPr sz="1800"/>
          </a:p>
          <a:p>
            <a:pPr indent="-342900" lvl="0" marL="457200" rtl="0" algn="l">
              <a:spcBef>
                <a:spcPts val="0"/>
              </a:spcBef>
              <a:spcAft>
                <a:spcPts val="0"/>
              </a:spcAft>
              <a:buSzPts val="1800"/>
              <a:buChar char="●"/>
            </a:pPr>
            <a:r>
              <a:rPr lang="en" sz="1800"/>
              <a:t>Note: commands entered in the Console are not saved</a:t>
            </a:r>
            <a:endParaRPr sz="1800"/>
          </a:p>
        </p:txBody>
      </p:sp>
      <p:pic>
        <p:nvPicPr>
          <p:cNvPr id="246" name="Google Shape;246;p29"/>
          <p:cNvPicPr preferRelativeResize="0"/>
          <p:nvPr/>
        </p:nvPicPr>
        <p:blipFill>
          <a:blip r:embed="rId3">
            <a:alphaModFix/>
          </a:blip>
          <a:stretch>
            <a:fillRect/>
          </a:stretch>
        </p:blipFill>
        <p:spPr>
          <a:xfrm>
            <a:off x="3647725" y="994125"/>
            <a:ext cx="5291674" cy="4058050"/>
          </a:xfrm>
          <a:prstGeom prst="rect">
            <a:avLst/>
          </a:prstGeom>
          <a:noFill/>
          <a:ln>
            <a:noFill/>
          </a:ln>
        </p:spPr>
      </p:pic>
      <p:sp>
        <p:nvSpPr>
          <p:cNvPr id="247" name="Google Shape;247;p29"/>
          <p:cNvSpPr/>
          <p:nvPr/>
        </p:nvSpPr>
        <p:spPr>
          <a:xfrm>
            <a:off x="3245450" y="2932025"/>
            <a:ext cx="4360500" cy="2260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txBox="1"/>
          <p:nvPr>
            <p:ph type="title"/>
          </p:nvPr>
        </p:nvSpPr>
        <p:spPr>
          <a:xfrm>
            <a:off x="1297500" y="2512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do all the buttons do?</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0"/>
          <p:cNvSpPr txBox="1"/>
          <p:nvPr>
            <p:ph idx="1" type="body"/>
          </p:nvPr>
        </p:nvSpPr>
        <p:spPr>
          <a:xfrm>
            <a:off x="296975" y="1567550"/>
            <a:ext cx="31122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Open RMarkdown files in the Panel</a:t>
            </a:r>
            <a:endParaRPr sz="1800"/>
          </a:p>
          <a:p>
            <a:pPr indent="-342900" lvl="0" marL="457200" rtl="0" algn="l">
              <a:spcBef>
                <a:spcPts val="0"/>
              </a:spcBef>
              <a:spcAft>
                <a:spcPts val="0"/>
              </a:spcAft>
              <a:buSzPts val="1800"/>
              <a:buChar char="●"/>
            </a:pPr>
            <a:r>
              <a:rPr lang="en" sz="1800"/>
              <a:t>RMarkdown is like Microsoft Word — write code here, make comments, save your work, email to a collaborator</a:t>
            </a:r>
            <a:endParaRPr sz="1800"/>
          </a:p>
        </p:txBody>
      </p:sp>
      <p:pic>
        <p:nvPicPr>
          <p:cNvPr id="254" name="Google Shape;254;p30"/>
          <p:cNvPicPr preferRelativeResize="0"/>
          <p:nvPr/>
        </p:nvPicPr>
        <p:blipFill>
          <a:blip r:embed="rId3">
            <a:alphaModFix/>
          </a:blip>
          <a:stretch>
            <a:fillRect/>
          </a:stretch>
        </p:blipFill>
        <p:spPr>
          <a:xfrm>
            <a:off x="3647725" y="994125"/>
            <a:ext cx="5291674" cy="4058050"/>
          </a:xfrm>
          <a:prstGeom prst="rect">
            <a:avLst/>
          </a:prstGeom>
          <a:noFill/>
          <a:ln>
            <a:noFill/>
          </a:ln>
        </p:spPr>
      </p:pic>
      <p:sp>
        <p:nvSpPr>
          <p:cNvPr id="255" name="Google Shape;255;p30"/>
          <p:cNvSpPr/>
          <p:nvPr/>
        </p:nvSpPr>
        <p:spPr>
          <a:xfrm>
            <a:off x="3224300" y="1161075"/>
            <a:ext cx="4360500" cy="22608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0"/>
          <p:cNvSpPr txBox="1"/>
          <p:nvPr>
            <p:ph type="title"/>
          </p:nvPr>
        </p:nvSpPr>
        <p:spPr>
          <a:xfrm>
            <a:off x="1297500" y="2512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do all the buttons do?</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1"/>
          <p:cNvSpPr txBox="1"/>
          <p:nvPr>
            <p:ph idx="1" type="body"/>
          </p:nvPr>
        </p:nvSpPr>
        <p:spPr>
          <a:xfrm>
            <a:off x="57250" y="1567550"/>
            <a:ext cx="31122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Create dynamic and interactive documents</a:t>
            </a:r>
            <a:endParaRPr sz="1800"/>
          </a:p>
          <a:p>
            <a:pPr indent="-342900" lvl="0" marL="457200" rtl="0" algn="l">
              <a:spcBef>
                <a:spcPts val="0"/>
              </a:spcBef>
              <a:spcAft>
                <a:spcPts val="0"/>
              </a:spcAft>
              <a:buSzPts val="1800"/>
              <a:buChar char="●"/>
            </a:pPr>
            <a:r>
              <a:rPr lang="en" sz="1800"/>
              <a:t>Include written paragraphs and statistical code</a:t>
            </a:r>
            <a:endParaRPr sz="1800"/>
          </a:p>
          <a:p>
            <a:pPr indent="-342900" lvl="0" marL="457200" rtl="0" algn="l">
              <a:spcBef>
                <a:spcPts val="0"/>
              </a:spcBef>
              <a:spcAft>
                <a:spcPts val="0"/>
              </a:spcAft>
              <a:buSzPts val="1800"/>
              <a:buChar char="●"/>
            </a:pPr>
            <a:r>
              <a:rPr lang="en" sz="1800"/>
              <a:t>Embed statistical results, tables, and plots</a:t>
            </a:r>
            <a:endParaRPr sz="1800"/>
          </a:p>
          <a:p>
            <a:pPr indent="-342900" lvl="0" marL="457200" rtl="0" algn="l">
              <a:spcBef>
                <a:spcPts val="0"/>
              </a:spcBef>
              <a:spcAft>
                <a:spcPts val="0"/>
              </a:spcAft>
              <a:buSzPts val="1800"/>
              <a:buChar char="●"/>
            </a:pPr>
            <a:r>
              <a:rPr lang="en" sz="1800"/>
              <a:t>Can be exported to HTML or PDF</a:t>
            </a:r>
            <a:endParaRPr sz="1800"/>
          </a:p>
        </p:txBody>
      </p:sp>
      <p:sp>
        <p:nvSpPr>
          <p:cNvPr id="262" name="Google Shape;262;p31"/>
          <p:cNvSpPr txBox="1"/>
          <p:nvPr>
            <p:ph type="title"/>
          </p:nvPr>
        </p:nvSpPr>
        <p:spPr>
          <a:xfrm>
            <a:off x="1297500" y="4119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is RMarkdown?</a:t>
            </a:r>
            <a:endParaRPr sz="3000"/>
          </a:p>
        </p:txBody>
      </p:sp>
      <p:pic>
        <p:nvPicPr>
          <p:cNvPr id="263" name="Google Shape;263;p31"/>
          <p:cNvPicPr preferRelativeResize="0"/>
          <p:nvPr/>
        </p:nvPicPr>
        <p:blipFill>
          <a:blip r:embed="rId3">
            <a:alphaModFix/>
          </a:blip>
          <a:stretch>
            <a:fillRect/>
          </a:stretch>
        </p:blipFill>
        <p:spPr>
          <a:xfrm>
            <a:off x="3169450" y="1567550"/>
            <a:ext cx="5848926" cy="3290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Why Statistics is Important</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What are packages?</a:t>
            </a:r>
            <a:endParaRPr sz="3000"/>
          </a:p>
        </p:txBody>
      </p:sp>
      <p:sp>
        <p:nvSpPr>
          <p:cNvPr id="269" name="Google Shape;269;p32"/>
          <p:cNvSpPr txBox="1"/>
          <p:nvPr>
            <p:ph idx="1" type="body"/>
          </p:nvPr>
        </p:nvSpPr>
        <p:spPr>
          <a:xfrm>
            <a:off x="760350" y="1466550"/>
            <a:ext cx="7623300" cy="149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Packages help you perform specific tasks (e.g. making graphs)</a:t>
            </a:r>
            <a:endParaRPr sz="1800"/>
          </a:p>
          <a:p>
            <a:pPr indent="-342900" lvl="0" marL="457200" rtl="0" algn="l">
              <a:spcBef>
                <a:spcPts val="0"/>
              </a:spcBef>
              <a:spcAft>
                <a:spcPts val="0"/>
              </a:spcAft>
              <a:buSzPts val="1800"/>
              <a:buChar char="●"/>
            </a:pPr>
            <a:r>
              <a:rPr lang="en" sz="1800"/>
              <a:t>Packages are like smartphone apps — you can use your phone without them, but so many benefits come with downloading them</a:t>
            </a:r>
            <a:endParaRPr sz="1800"/>
          </a:p>
          <a:p>
            <a:pPr indent="-342900" lvl="0" marL="457200" rtl="0" algn="l">
              <a:spcBef>
                <a:spcPts val="0"/>
              </a:spcBef>
              <a:spcAft>
                <a:spcPts val="0"/>
              </a:spcAft>
              <a:buSzPts val="1800"/>
              <a:buChar char="●"/>
            </a:pPr>
            <a:r>
              <a:rPr lang="en" sz="1800"/>
              <a:t>Must be loaded in again every time you use RStudio</a:t>
            </a:r>
            <a:endParaRPr sz="1800"/>
          </a:p>
        </p:txBody>
      </p:sp>
      <p:pic>
        <p:nvPicPr>
          <p:cNvPr id="270" name="Google Shape;270;p32"/>
          <p:cNvPicPr preferRelativeResize="0"/>
          <p:nvPr/>
        </p:nvPicPr>
        <p:blipFill>
          <a:blip r:embed="rId3">
            <a:alphaModFix/>
          </a:blip>
          <a:stretch>
            <a:fillRect/>
          </a:stretch>
        </p:blipFill>
        <p:spPr>
          <a:xfrm>
            <a:off x="426475" y="2990550"/>
            <a:ext cx="1583645" cy="1834375"/>
          </a:xfrm>
          <a:prstGeom prst="rect">
            <a:avLst/>
          </a:prstGeom>
          <a:noFill/>
          <a:ln>
            <a:noFill/>
          </a:ln>
        </p:spPr>
      </p:pic>
      <p:pic>
        <p:nvPicPr>
          <p:cNvPr id="271" name="Google Shape;271;p32"/>
          <p:cNvPicPr preferRelativeResize="0"/>
          <p:nvPr/>
        </p:nvPicPr>
        <p:blipFill>
          <a:blip r:embed="rId4">
            <a:alphaModFix/>
          </a:blip>
          <a:stretch>
            <a:fillRect/>
          </a:stretch>
        </p:blipFill>
        <p:spPr>
          <a:xfrm>
            <a:off x="2091662" y="2935126"/>
            <a:ext cx="1435550" cy="1662850"/>
          </a:xfrm>
          <a:prstGeom prst="rect">
            <a:avLst/>
          </a:prstGeom>
          <a:noFill/>
          <a:ln>
            <a:noFill/>
          </a:ln>
        </p:spPr>
      </p:pic>
      <p:pic>
        <p:nvPicPr>
          <p:cNvPr id="272" name="Google Shape;272;p32"/>
          <p:cNvPicPr preferRelativeResize="0"/>
          <p:nvPr/>
        </p:nvPicPr>
        <p:blipFill>
          <a:blip r:embed="rId5">
            <a:alphaModFix/>
          </a:blip>
          <a:stretch>
            <a:fillRect/>
          </a:stretch>
        </p:blipFill>
        <p:spPr>
          <a:xfrm>
            <a:off x="3608762" y="3116550"/>
            <a:ext cx="1583649" cy="1835402"/>
          </a:xfrm>
          <a:prstGeom prst="rect">
            <a:avLst/>
          </a:prstGeom>
          <a:noFill/>
          <a:ln>
            <a:noFill/>
          </a:ln>
        </p:spPr>
      </p:pic>
      <p:pic>
        <p:nvPicPr>
          <p:cNvPr id="273" name="Google Shape;273;p32"/>
          <p:cNvPicPr preferRelativeResize="0"/>
          <p:nvPr/>
        </p:nvPicPr>
        <p:blipFill>
          <a:blip r:embed="rId6">
            <a:alphaModFix/>
          </a:blip>
          <a:stretch>
            <a:fillRect/>
          </a:stretch>
        </p:blipFill>
        <p:spPr>
          <a:xfrm>
            <a:off x="5233162" y="2848850"/>
            <a:ext cx="1835400" cy="1835400"/>
          </a:xfrm>
          <a:prstGeom prst="rect">
            <a:avLst/>
          </a:prstGeom>
          <a:noFill/>
          <a:ln>
            <a:noFill/>
          </a:ln>
        </p:spPr>
      </p:pic>
      <p:pic>
        <p:nvPicPr>
          <p:cNvPr id="274" name="Google Shape;274;p32"/>
          <p:cNvPicPr preferRelativeResize="0"/>
          <p:nvPr/>
        </p:nvPicPr>
        <p:blipFill>
          <a:blip r:embed="rId7">
            <a:alphaModFix/>
          </a:blip>
          <a:stretch>
            <a:fillRect/>
          </a:stretch>
        </p:blipFill>
        <p:spPr>
          <a:xfrm>
            <a:off x="7109325" y="2848856"/>
            <a:ext cx="1835400" cy="21177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ggplot2 examples</a:t>
            </a:r>
            <a:endParaRPr sz="3000"/>
          </a:p>
        </p:txBody>
      </p:sp>
      <p:pic>
        <p:nvPicPr>
          <p:cNvPr id="280" name="Google Shape;280;p33"/>
          <p:cNvPicPr preferRelativeResize="0"/>
          <p:nvPr/>
        </p:nvPicPr>
        <p:blipFill>
          <a:blip r:embed="rId3">
            <a:alphaModFix/>
          </a:blip>
          <a:stretch>
            <a:fillRect/>
          </a:stretch>
        </p:blipFill>
        <p:spPr>
          <a:xfrm>
            <a:off x="413725" y="2014201"/>
            <a:ext cx="4084298" cy="2917349"/>
          </a:xfrm>
          <a:prstGeom prst="rect">
            <a:avLst/>
          </a:prstGeom>
          <a:noFill/>
          <a:ln>
            <a:noFill/>
          </a:ln>
        </p:spPr>
      </p:pic>
      <p:pic>
        <p:nvPicPr>
          <p:cNvPr id="281" name="Google Shape;281;p33"/>
          <p:cNvPicPr preferRelativeResize="0"/>
          <p:nvPr/>
        </p:nvPicPr>
        <p:blipFill>
          <a:blip r:embed="rId4">
            <a:alphaModFix/>
          </a:blip>
          <a:stretch>
            <a:fillRect/>
          </a:stretch>
        </p:blipFill>
        <p:spPr>
          <a:xfrm>
            <a:off x="4812875" y="2014200"/>
            <a:ext cx="4084298" cy="2917349"/>
          </a:xfrm>
          <a:prstGeom prst="rect">
            <a:avLst/>
          </a:prstGeom>
          <a:noFill/>
          <a:ln>
            <a:noFill/>
          </a:ln>
        </p:spPr>
      </p:pic>
      <p:sp>
        <p:nvSpPr>
          <p:cNvPr id="282" name="Google Shape;282;p33"/>
          <p:cNvSpPr txBox="1"/>
          <p:nvPr>
            <p:ph idx="1" type="body"/>
          </p:nvPr>
        </p:nvSpPr>
        <p:spPr>
          <a:xfrm>
            <a:off x="1222725" y="1414725"/>
            <a:ext cx="2466300" cy="4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geom_bar (barplots)</a:t>
            </a:r>
            <a:endParaRPr sz="1800"/>
          </a:p>
        </p:txBody>
      </p:sp>
      <p:sp>
        <p:nvSpPr>
          <p:cNvPr id="283" name="Google Shape;283;p33"/>
          <p:cNvSpPr txBox="1"/>
          <p:nvPr>
            <p:ph idx="1" type="body"/>
          </p:nvPr>
        </p:nvSpPr>
        <p:spPr>
          <a:xfrm>
            <a:off x="5318275" y="1414725"/>
            <a:ext cx="3073500" cy="4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geom_density (density plots)</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4"/>
          <p:cNvSpPr txBox="1"/>
          <p:nvPr>
            <p:ph type="title"/>
          </p:nvPr>
        </p:nvSpPr>
        <p:spPr>
          <a:xfrm>
            <a:off x="1297500" y="393750"/>
            <a:ext cx="7038900" cy="72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sjPlot</a:t>
            </a:r>
            <a:r>
              <a:rPr lang="en" sz="3000"/>
              <a:t> example: tab_model()</a:t>
            </a:r>
            <a:endParaRPr sz="3000"/>
          </a:p>
        </p:txBody>
      </p:sp>
      <p:pic>
        <p:nvPicPr>
          <p:cNvPr id="289" name="Google Shape;289;p34"/>
          <p:cNvPicPr preferRelativeResize="0"/>
          <p:nvPr/>
        </p:nvPicPr>
        <p:blipFill>
          <a:blip r:embed="rId3">
            <a:alphaModFix/>
          </a:blip>
          <a:stretch>
            <a:fillRect/>
          </a:stretch>
        </p:blipFill>
        <p:spPr>
          <a:xfrm>
            <a:off x="1358800" y="2211675"/>
            <a:ext cx="6426399" cy="2779425"/>
          </a:xfrm>
          <a:prstGeom prst="rect">
            <a:avLst/>
          </a:prstGeom>
          <a:noFill/>
          <a:ln>
            <a:noFill/>
          </a:ln>
        </p:spPr>
      </p:pic>
      <p:sp>
        <p:nvSpPr>
          <p:cNvPr id="290" name="Google Shape;290;p34"/>
          <p:cNvSpPr txBox="1"/>
          <p:nvPr>
            <p:ph idx="1" type="body"/>
          </p:nvPr>
        </p:nvSpPr>
        <p:spPr>
          <a:xfrm>
            <a:off x="1297500" y="1307850"/>
            <a:ext cx="7038900" cy="6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Definition: </a:t>
            </a:r>
            <a:r>
              <a:rPr lang="en" sz="1800" u="sng">
                <a:solidFill>
                  <a:schemeClr val="hlink"/>
                </a:solidFill>
                <a:hlinkClick r:id="rId4"/>
              </a:rPr>
              <a:t>tab_model</a:t>
            </a:r>
            <a:r>
              <a:rPr lang="en" sz="1800"/>
              <a:t>() </a:t>
            </a:r>
            <a:r>
              <a:rPr lang="en" sz="1800"/>
              <a:t>creates HTML tables from regression models </a:t>
            </a:r>
            <a:r>
              <a:rPr i="1" lang="en" sz="1800"/>
              <a:t>(never fight with Word Document tables again!)</a:t>
            </a:r>
            <a:endParaRPr i="1" sz="1800"/>
          </a:p>
          <a:p>
            <a:pPr indent="0" lvl="0" marL="0" rtl="0" algn="l">
              <a:spcBef>
                <a:spcPts val="1600"/>
              </a:spcBef>
              <a:spcAft>
                <a:spcPts val="1600"/>
              </a:spcAft>
              <a:buNone/>
            </a:pPr>
            <a:r>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tidyr example: gather()</a:t>
            </a:r>
            <a:endParaRPr sz="3000"/>
          </a:p>
        </p:txBody>
      </p:sp>
      <p:sp>
        <p:nvSpPr>
          <p:cNvPr id="296" name="Google Shape;296;p35"/>
          <p:cNvSpPr txBox="1"/>
          <p:nvPr>
            <p:ph idx="1" type="body"/>
          </p:nvPr>
        </p:nvSpPr>
        <p:spPr>
          <a:xfrm>
            <a:off x="1297500" y="1307850"/>
            <a:ext cx="2466300" cy="311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Definition: </a:t>
            </a:r>
            <a:r>
              <a:rPr lang="en" sz="1800" u="sng">
                <a:solidFill>
                  <a:schemeClr val="hlink"/>
                </a:solidFill>
                <a:hlinkClick r:id="rId3"/>
              </a:rPr>
              <a:t>g</a:t>
            </a:r>
            <a:r>
              <a:rPr lang="en" sz="1800" u="sng">
                <a:solidFill>
                  <a:schemeClr val="hlink"/>
                </a:solidFill>
                <a:hlinkClick r:id="rId4"/>
              </a:rPr>
              <a:t>ather</a:t>
            </a:r>
            <a:r>
              <a:rPr lang="en" sz="1800"/>
              <a:t>() takes multiple columns and collapses into key-value pairs, duplicating all other columns as needed</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800" u="sng">
                <a:solidFill>
                  <a:schemeClr val="hlink"/>
                </a:solidFill>
                <a:hlinkClick r:id="rId5"/>
              </a:rPr>
              <a:t>source</a:t>
            </a:r>
            <a:endParaRPr sz="1800"/>
          </a:p>
        </p:txBody>
      </p:sp>
      <p:pic>
        <p:nvPicPr>
          <p:cNvPr id="297" name="Google Shape;297;p35"/>
          <p:cNvPicPr preferRelativeResize="0"/>
          <p:nvPr/>
        </p:nvPicPr>
        <p:blipFill>
          <a:blip r:embed="rId6">
            <a:alphaModFix/>
          </a:blip>
          <a:stretch>
            <a:fillRect/>
          </a:stretch>
        </p:blipFill>
        <p:spPr>
          <a:xfrm>
            <a:off x="4465450" y="1058175"/>
            <a:ext cx="3932926" cy="39329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gganimate</a:t>
            </a:r>
            <a:r>
              <a:rPr lang="en" sz="3000"/>
              <a:t> example: gg_animate()</a:t>
            </a:r>
            <a:endParaRPr sz="3000"/>
          </a:p>
        </p:txBody>
      </p:sp>
      <p:sp>
        <p:nvSpPr>
          <p:cNvPr id="303" name="Google Shape;303;p36"/>
          <p:cNvSpPr txBox="1"/>
          <p:nvPr>
            <p:ph idx="1" type="body"/>
          </p:nvPr>
        </p:nvSpPr>
        <p:spPr>
          <a:xfrm>
            <a:off x="1297500" y="1307850"/>
            <a:ext cx="2466300" cy="262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Definition: </a:t>
            </a:r>
            <a:r>
              <a:rPr lang="en" sz="1800" u="sng">
                <a:solidFill>
                  <a:schemeClr val="hlink"/>
                </a:solidFill>
                <a:hlinkClick r:id="rId3"/>
              </a:rPr>
              <a:t>gg_animate</a:t>
            </a:r>
            <a:r>
              <a:rPr lang="en" sz="1800"/>
              <a:t>() shows an animation of a ggplot2 object that contains a frame aesthetic</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800" u="sng">
                <a:solidFill>
                  <a:schemeClr val="hlink"/>
                </a:solidFill>
                <a:hlinkClick r:id="rId4"/>
              </a:rPr>
              <a:t>source</a:t>
            </a:r>
            <a:endParaRPr sz="1800"/>
          </a:p>
        </p:txBody>
      </p:sp>
      <p:pic>
        <p:nvPicPr>
          <p:cNvPr id="304" name="Google Shape;304;p36"/>
          <p:cNvPicPr preferRelativeResize="0"/>
          <p:nvPr/>
        </p:nvPicPr>
        <p:blipFill>
          <a:blip r:embed="rId5">
            <a:alphaModFix/>
          </a:blip>
          <a:stretch>
            <a:fillRect/>
          </a:stretch>
        </p:blipFill>
        <p:spPr>
          <a:xfrm>
            <a:off x="4572000" y="1044725"/>
            <a:ext cx="3959776" cy="39597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Why we need RAs to know R</a:t>
            </a:r>
            <a:endParaRPr sz="3000"/>
          </a:p>
        </p:txBody>
      </p:sp>
      <p:sp>
        <p:nvSpPr>
          <p:cNvPr id="310" name="Google Shape;310;p37"/>
          <p:cNvSpPr txBox="1"/>
          <p:nvPr>
            <p:ph idx="1" type="body"/>
          </p:nvPr>
        </p:nvSpPr>
        <p:spPr>
          <a:xfrm>
            <a:off x="1297500" y="13078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Get data from Point A to Point B</a:t>
            </a:r>
            <a:endParaRPr sz="1800"/>
          </a:p>
          <a:p>
            <a:pPr indent="-342900" lvl="1" marL="914400" rtl="0" algn="l">
              <a:spcBef>
                <a:spcPts val="0"/>
              </a:spcBef>
              <a:spcAft>
                <a:spcPts val="0"/>
              </a:spcAft>
              <a:buSzPts val="1800"/>
              <a:buChar char="○"/>
            </a:pPr>
            <a:r>
              <a:rPr lang="en" sz="1800"/>
              <a:t>Qualtrics → REDCap → Excel</a:t>
            </a:r>
            <a:endParaRPr sz="1800"/>
          </a:p>
          <a:p>
            <a:pPr indent="-342900" lvl="1" marL="914400" rtl="0" algn="l">
              <a:spcBef>
                <a:spcPts val="0"/>
              </a:spcBef>
              <a:spcAft>
                <a:spcPts val="0"/>
              </a:spcAft>
              <a:buSzPts val="1800"/>
              <a:buChar char="○"/>
            </a:pPr>
            <a:r>
              <a:rPr lang="en" sz="1800"/>
              <a:t>Every time data goes between programs, the data structure needs to be </a:t>
            </a:r>
            <a:r>
              <a:rPr lang="en" sz="1800"/>
              <a:t>manipulated</a:t>
            </a:r>
            <a:r>
              <a:rPr lang="en" sz="1800"/>
              <a:t>, which R can help with</a:t>
            </a:r>
            <a:endParaRPr sz="1800"/>
          </a:p>
          <a:p>
            <a:pPr indent="-342900" lvl="0" marL="457200" rtl="0" algn="l">
              <a:spcBef>
                <a:spcPts val="0"/>
              </a:spcBef>
              <a:spcAft>
                <a:spcPts val="0"/>
              </a:spcAft>
              <a:buSzPts val="1800"/>
              <a:buChar char="●"/>
            </a:pPr>
            <a:r>
              <a:rPr lang="en" sz="1800"/>
              <a:t>Recruitment purposes</a:t>
            </a:r>
            <a:endParaRPr sz="1800"/>
          </a:p>
          <a:p>
            <a:pPr indent="-342900" lvl="1" marL="914400" rtl="0" algn="l">
              <a:spcBef>
                <a:spcPts val="0"/>
              </a:spcBef>
              <a:spcAft>
                <a:spcPts val="0"/>
              </a:spcAft>
              <a:buSzPts val="1800"/>
              <a:buChar char="○"/>
            </a:pPr>
            <a:r>
              <a:rPr lang="en" sz="1800"/>
              <a:t>Enter participants into Ripple automatically instead of one-by-one</a:t>
            </a:r>
            <a:endParaRPr sz="1800"/>
          </a:p>
          <a:p>
            <a:pPr indent="-342900" lvl="0" marL="457200" rtl="0" algn="l">
              <a:spcBef>
                <a:spcPts val="0"/>
              </a:spcBef>
              <a:spcAft>
                <a:spcPts val="0"/>
              </a:spcAft>
              <a:buSzPts val="1800"/>
              <a:buChar char="●"/>
            </a:pPr>
            <a:r>
              <a:rPr lang="en" sz="1800"/>
              <a:t>Preliminary analyses</a:t>
            </a:r>
            <a:endParaRPr sz="1800"/>
          </a:p>
          <a:p>
            <a:pPr indent="-342900" lvl="1" marL="914400" rtl="0" algn="l">
              <a:spcBef>
                <a:spcPts val="0"/>
              </a:spcBef>
              <a:spcAft>
                <a:spcPts val="0"/>
              </a:spcAft>
              <a:buSzPts val="1800"/>
              <a:buChar char="○"/>
            </a:pPr>
            <a:r>
              <a:rPr lang="en" sz="1800"/>
              <a:t>What’s the average time it takes to recruit someone?</a:t>
            </a:r>
            <a:endParaRPr sz="1800"/>
          </a:p>
          <a:p>
            <a:pPr indent="-342900" lvl="1" marL="914400" rtl="0" algn="l">
              <a:spcBef>
                <a:spcPts val="0"/>
              </a:spcBef>
              <a:spcAft>
                <a:spcPts val="0"/>
              </a:spcAft>
              <a:buSzPts val="1800"/>
              <a:buChar char="○"/>
            </a:pPr>
            <a:r>
              <a:rPr lang="en" sz="1800"/>
              <a:t>What are the average scores of depression, anxiety, etc. for the participants we’ve recruited so far?</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Cheatsheets &amp; How to Learn More</a:t>
            </a:r>
            <a:endParaRPr/>
          </a:p>
        </p:txBody>
      </p:sp>
      <p:sp>
        <p:nvSpPr>
          <p:cNvPr id="316" name="Google Shape;316;p38"/>
          <p:cNvSpPr txBox="1"/>
          <p:nvPr>
            <p:ph idx="1" type="body"/>
          </p:nvPr>
        </p:nvSpPr>
        <p:spPr>
          <a:xfrm>
            <a:off x="1297500" y="1175550"/>
            <a:ext cx="7038900" cy="3891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Cheatsheets made for TaDLab RAs:</a:t>
            </a: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3"/>
              </a:rPr>
              <a:t>Introduction to R for TaDLab RAs</a:t>
            </a: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4"/>
              </a:rPr>
              <a:t>TaDLab’s Guide to Making Pretty RMarkdown Documents</a:t>
            </a: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5"/>
              </a:rPr>
              <a:t>The Basics of Data Wrangling</a:t>
            </a: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6"/>
              </a:rPr>
              <a:t>A Very Short Review of ggplot2</a:t>
            </a:r>
            <a:endParaRPr sz="1800"/>
          </a:p>
          <a:p>
            <a:pPr indent="-342900" lvl="0" marL="457200" rtl="0" algn="l">
              <a:lnSpc>
                <a:spcPct val="100000"/>
              </a:lnSpc>
              <a:spcBef>
                <a:spcPts val="0"/>
              </a:spcBef>
              <a:spcAft>
                <a:spcPts val="0"/>
              </a:spcAft>
              <a:buSzPts val="1800"/>
              <a:buChar char="●"/>
            </a:pPr>
            <a:r>
              <a:rPr lang="en" sz="1800"/>
              <a:t>How to learn more</a:t>
            </a: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7"/>
              </a:rPr>
              <a:t>swirl</a:t>
            </a:r>
            <a:r>
              <a:rPr lang="en" sz="1800"/>
              <a:t>(): a package that teaches you R in R. To run Swirl, type this in the R console:</a:t>
            </a:r>
            <a:endParaRPr sz="1800"/>
          </a:p>
          <a:p>
            <a:pPr indent="-342900" lvl="2" marL="1371600" rtl="0" algn="l">
              <a:lnSpc>
                <a:spcPct val="100000"/>
              </a:lnSpc>
              <a:spcBef>
                <a:spcPts val="0"/>
              </a:spcBef>
              <a:spcAft>
                <a:spcPts val="0"/>
              </a:spcAft>
              <a:buSzPts val="1800"/>
              <a:buChar char="■"/>
            </a:pPr>
            <a:r>
              <a:rPr lang="en" sz="1800"/>
              <a:t>i</a:t>
            </a:r>
            <a:r>
              <a:rPr lang="en" sz="1800"/>
              <a:t>nstall.packages(“swirl”)</a:t>
            </a:r>
            <a:endParaRPr sz="1800"/>
          </a:p>
          <a:p>
            <a:pPr indent="-342900" lvl="2" marL="1371600" rtl="0" algn="l">
              <a:lnSpc>
                <a:spcPct val="100000"/>
              </a:lnSpc>
              <a:spcBef>
                <a:spcPts val="0"/>
              </a:spcBef>
              <a:spcAft>
                <a:spcPts val="0"/>
              </a:spcAft>
              <a:buSzPts val="1800"/>
              <a:buChar char="■"/>
            </a:pPr>
            <a:r>
              <a:rPr lang="en" sz="1800"/>
              <a:t>library(swirl)</a:t>
            </a: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8"/>
              </a:rPr>
              <a:t>An Introduction to Statistical and Data Sciences via R</a:t>
            </a:r>
            <a:endParaRPr sz="1800"/>
          </a:p>
          <a:p>
            <a:pPr indent="-342900" lvl="1" marL="914400" rtl="0" algn="l">
              <a:lnSpc>
                <a:spcPct val="100000"/>
              </a:lnSpc>
              <a:spcBef>
                <a:spcPts val="0"/>
              </a:spcBef>
              <a:spcAft>
                <a:spcPts val="0"/>
              </a:spcAft>
              <a:buSzPts val="1800"/>
              <a:buChar char="○"/>
            </a:pPr>
            <a:r>
              <a:rPr lang="en" sz="1800"/>
              <a:t>Attend </a:t>
            </a:r>
            <a:r>
              <a:rPr lang="en" sz="1800" u="sng">
                <a:solidFill>
                  <a:schemeClr val="hlink"/>
                </a:solidFill>
                <a:hlinkClick r:id="rId9"/>
              </a:rPr>
              <a:t>CSCAR workshops</a:t>
            </a:r>
            <a:r>
              <a:rPr lang="en" sz="1800"/>
              <a:t> at UM</a:t>
            </a:r>
            <a:endParaRPr sz="1800"/>
          </a:p>
          <a:p>
            <a:pPr indent="-342900" lvl="1" marL="914400" rtl="0" algn="l">
              <a:lnSpc>
                <a:spcPct val="100000"/>
              </a:lnSpc>
              <a:spcBef>
                <a:spcPts val="0"/>
              </a:spcBef>
              <a:spcAft>
                <a:spcPts val="0"/>
              </a:spcAft>
              <a:buSzPts val="1800"/>
              <a:buChar char="○"/>
            </a:pPr>
            <a:r>
              <a:rPr lang="en" sz="1800" u="sng">
                <a:solidFill>
                  <a:schemeClr val="hlink"/>
                </a:solidFill>
                <a:hlinkClick r:id="rId10"/>
              </a:rPr>
              <a:t>Take advanced statistics courses and seminars</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9"/>
          <p:cNvSpPr txBox="1"/>
          <p:nvPr>
            <p:ph type="title"/>
          </p:nvPr>
        </p:nvSpPr>
        <p:spPr>
          <a:xfrm>
            <a:off x="823850" y="866775"/>
            <a:ext cx="5222400" cy="352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Any questions?</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Introduction to Statistics</a:t>
            </a:r>
            <a:endParaRPr sz="3000"/>
          </a:p>
        </p:txBody>
      </p:sp>
      <p:sp>
        <p:nvSpPr>
          <p:cNvPr id="146" name="Google Shape;146;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Statistics is the science of learning from data</a:t>
            </a:r>
            <a:endParaRPr sz="1800"/>
          </a:p>
          <a:p>
            <a:pPr indent="-342900" lvl="0" marL="457200" rtl="0" algn="l">
              <a:spcBef>
                <a:spcPts val="0"/>
              </a:spcBef>
              <a:spcAft>
                <a:spcPts val="0"/>
              </a:spcAft>
              <a:buSzPts val="1800"/>
              <a:buChar char="●"/>
            </a:pPr>
            <a:r>
              <a:rPr lang="en" sz="1800"/>
              <a:t>We can use data to make models and predictions about the world and populations</a:t>
            </a:r>
            <a:endParaRPr sz="1800"/>
          </a:p>
          <a:p>
            <a:pPr indent="-342900" lvl="0" marL="457200" marR="0" rtl="0" algn="l">
              <a:lnSpc>
                <a:spcPct val="115000"/>
              </a:lnSpc>
              <a:spcBef>
                <a:spcPts val="0"/>
              </a:spcBef>
              <a:spcAft>
                <a:spcPts val="0"/>
              </a:spcAft>
              <a:buClr>
                <a:schemeClr val="lt1"/>
              </a:buClr>
              <a:buSzPts val="1800"/>
              <a:buFont typeface="Lato"/>
              <a:buChar char="●"/>
            </a:pPr>
            <a:r>
              <a:rPr lang="en" sz="1800"/>
              <a:t>Used in almost every profession and field</a:t>
            </a:r>
            <a:endParaRPr sz="1800"/>
          </a:p>
          <a:p>
            <a:pPr indent="-342900" lvl="0" marL="457200" marR="0" rtl="0" algn="l">
              <a:lnSpc>
                <a:spcPct val="115000"/>
              </a:lnSpc>
              <a:spcBef>
                <a:spcPts val="0"/>
              </a:spcBef>
              <a:spcAft>
                <a:spcPts val="0"/>
              </a:spcAft>
              <a:buSzPts val="1800"/>
              <a:buChar char="●"/>
            </a:pPr>
            <a:r>
              <a:rPr lang="en" sz="1800"/>
              <a:t>Scientific research wouldn’t exist without statistics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Why you should care about statistics</a:t>
            </a:r>
            <a:endParaRPr sz="3000"/>
          </a:p>
        </p:txBody>
      </p:sp>
      <p:sp>
        <p:nvSpPr>
          <p:cNvPr id="152" name="Google Shape;152;p16"/>
          <p:cNvSpPr txBox="1"/>
          <p:nvPr>
            <p:ph idx="1" type="body"/>
          </p:nvPr>
        </p:nvSpPr>
        <p:spPr>
          <a:xfrm>
            <a:off x="1297500" y="1688325"/>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Required for majors in </a:t>
            </a:r>
            <a:r>
              <a:rPr lang="en" sz="1800" u="sng">
                <a:solidFill>
                  <a:schemeClr val="hlink"/>
                </a:solidFill>
                <a:hlinkClick r:id="rId3"/>
              </a:rPr>
              <a:t>Neuroscience</a:t>
            </a:r>
            <a:r>
              <a:rPr lang="en" sz="1800"/>
              <a:t>, </a:t>
            </a:r>
            <a:r>
              <a:rPr lang="en" sz="1800" u="sng">
                <a:solidFill>
                  <a:schemeClr val="hlink"/>
                </a:solidFill>
                <a:hlinkClick r:id="rId4"/>
              </a:rPr>
              <a:t>Psychology</a:t>
            </a:r>
            <a:r>
              <a:rPr lang="en" sz="1800"/>
              <a:t>, and </a:t>
            </a:r>
            <a:r>
              <a:rPr lang="en" sz="1800" u="sng">
                <a:solidFill>
                  <a:schemeClr val="hlink"/>
                </a:solidFill>
                <a:hlinkClick r:id="rId5"/>
              </a:rPr>
              <a:t>BCN</a:t>
            </a:r>
            <a:endParaRPr sz="1800"/>
          </a:p>
          <a:p>
            <a:pPr indent="-342900" lvl="0" marL="457200" rtl="0" algn="l">
              <a:spcBef>
                <a:spcPts val="0"/>
              </a:spcBef>
              <a:spcAft>
                <a:spcPts val="0"/>
              </a:spcAft>
              <a:buSzPts val="1800"/>
              <a:buChar char="●"/>
            </a:pPr>
            <a:r>
              <a:rPr lang="en" sz="1800"/>
              <a:t>Data analysis/statistics on the </a:t>
            </a:r>
            <a:r>
              <a:rPr lang="en" sz="1800" u="sng">
                <a:solidFill>
                  <a:schemeClr val="hlink"/>
                </a:solidFill>
                <a:hlinkClick r:id="rId6"/>
              </a:rPr>
              <a:t>GRE</a:t>
            </a:r>
            <a:endParaRPr sz="1800"/>
          </a:p>
          <a:p>
            <a:pPr indent="-342900" lvl="0" marL="457200" rtl="0" algn="l">
              <a:spcBef>
                <a:spcPts val="0"/>
              </a:spcBef>
              <a:spcAft>
                <a:spcPts val="0"/>
              </a:spcAft>
              <a:buSzPts val="1800"/>
              <a:buChar char="●"/>
            </a:pPr>
            <a:r>
              <a:rPr lang="en" sz="1800"/>
              <a:t>Undergraduate statistics recommended or required for graduate school in </a:t>
            </a:r>
            <a:r>
              <a:rPr lang="en" sz="1800" u="sng">
                <a:solidFill>
                  <a:schemeClr val="hlink"/>
                </a:solidFill>
                <a:hlinkClick r:id="rId7"/>
              </a:rPr>
              <a:t>psychology</a:t>
            </a:r>
            <a:r>
              <a:rPr lang="en" sz="1800"/>
              <a:t> and other social science programs</a:t>
            </a:r>
            <a:endParaRPr sz="1800"/>
          </a:p>
          <a:p>
            <a:pPr indent="-342900" lvl="0" marL="457200" rtl="0" algn="l">
              <a:spcBef>
                <a:spcPts val="0"/>
              </a:spcBef>
              <a:spcAft>
                <a:spcPts val="0"/>
              </a:spcAft>
              <a:buSzPts val="1800"/>
              <a:buChar char="●"/>
            </a:pPr>
            <a:r>
              <a:rPr lang="en" sz="1800"/>
              <a:t>Knowledge of statistics and programming </a:t>
            </a:r>
            <a:r>
              <a:rPr lang="en" sz="1800" u="sng">
                <a:solidFill>
                  <a:schemeClr val="hlink"/>
                </a:solidFill>
                <a:hlinkClick r:id="rId8"/>
              </a:rPr>
              <a:t>looks great on a resume</a:t>
            </a:r>
            <a:r>
              <a:rPr lang="en" sz="1800"/>
              <a:t> for industry jobs</a:t>
            </a:r>
            <a:endParaRPr sz="1800"/>
          </a:p>
          <a:p>
            <a:pPr indent="-342900" lvl="0" marL="457200" rtl="0" algn="l">
              <a:spcBef>
                <a:spcPts val="0"/>
              </a:spcBef>
              <a:spcAft>
                <a:spcPts val="0"/>
              </a:spcAft>
              <a:buSzPts val="1800"/>
              <a:buChar char="●"/>
            </a:pPr>
            <a:r>
              <a:rPr lang="en" sz="1800"/>
              <a:t>Programming makes tasks </a:t>
            </a:r>
            <a:r>
              <a:rPr lang="en" sz="1800" u="sng">
                <a:solidFill>
                  <a:schemeClr val="hlink"/>
                </a:solidFill>
                <a:hlinkClick r:id="rId9"/>
              </a:rPr>
              <a:t>easier and less time-consuming</a:t>
            </a:r>
            <a:endParaRPr sz="1800"/>
          </a:p>
          <a:p>
            <a:pPr indent="-342900" lvl="0" marL="457200" rtl="0" algn="l">
              <a:spcBef>
                <a:spcPts val="0"/>
              </a:spcBef>
              <a:spcAft>
                <a:spcPts val="0"/>
              </a:spcAft>
              <a:buSzPts val="1800"/>
              <a:buChar char="●"/>
            </a:pPr>
            <a:r>
              <a:rPr lang="en" sz="1800"/>
              <a:t>Can’t do research without statistics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Why you should care about statistics even if you’re pre-med</a:t>
            </a:r>
            <a:endParaRPr sz="3000"/>
          </a:p>
        </p:txBody>
      </p:sp>
      <p:sp>
        <p:nvSpPr>
          <p:cNvPr id="158" name="Google Shape;158;p17"/>
          <p:cNvSpPr txBox="1"/>
          <p:nvPr>
            <p:ph idx="1" type="body"/>
          </p:nvPr>
        </p:nvSpPr>
        <p:spPr>
          <a:xfrm>
            <a:off x="1297500" y="168810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Likely required for your undergraduate major</a:t>
            </a:r>
            <a:endParaRPr sz="1800"/>
          </a:p>
          <a:p>
            <a:pPr indent="-342900" lvl="0" marL="457200" rtl="0" algn="l">
              <a:spcBef>
                <a:spcPts val="0"/>
              </a:spcBef>
              <a:spcAft>
                <a:spcPts val="0"/>
              </a:spcAft>
              <a:buSzPts val="1800"/>
              <a:buChar char="●"/>
            </a:pPr>
            <a:r>
              <a:rPr lang="en" sz="1800"/>
              <a:t>Undergraduate statistics required or recommended for admission to many </a:t>
            </a:r>
            <a:r>
              <a:rPr lang="en" sz="1800" u="sng">
                <a:solidFill>
                  <a:schemeClr val="hlink"/>
                </a:solidFill>
                <a:hlinkClick r:id="rId3"/>
              </a:rPr>
              <a:t>medical schools</a:t>
            </a:r>
            <a:endParaRPr sz="1800"/>
          </a:p>
          <a:p>
            <a:pPr indent="-342900" lvl="0" marL="457200" rtl="0" algn="l">
              <a:spcBef>
                <a:spcPts val="0"/>
              </a:spcBef>
              <a:spcAft>
                <a:spcPts val="0"/>
              </a:spcAft>
              <a:buSzPts val="1800"/>
              <a:buChar char="●"/>
            </a:pPr>
            <a:r>
              <a:rPr lang="en" sz="1800"/>
              <a:t>Part of </a:t>
            </a:r>
            <a:r>
              <a:rPr lang="en" sz="1800" u="sng">
                <a:solidFill>
                  <a:schemeClr val="hlink"/>
                </a:solidFill>
                <a:hlinkClick r:id="rId4"/>
              </a:rPr>
              <a:t>medical school curriculum</a:t>
            </a:r>
            <a:endParaRPr sz="1800"/>
          </a:p>
          <a:p>
            <a:pPr indent="-342900" lvl="0" marL="457200" rtl="0" algn="l">
              <a:spcBef>
                <a:spcPts val="0"/>
              </a:spcBef>
              <a:spcAft>
                <a:spcPts val="0"/>
              </a:spcAft>
              <a:buSzPts val="1800"/>
              <a:buChar char="●"/>
            </a:pPr>
            <a:r>
              <a:rPr lang="en" sz="1800"/>
              <a:t>Statistical reasoning on the </a:t>
            </a:r>
            <a:r>
              <a:rPr lang="en" sz="1800" u="sng">
                <a:solidFill>
                  <a:schemeClr val="hlink"/>
                </a:solidFill>
                <a:hlinkClick r:id="rId5"/>
              </a:rPr>
              <a:t>MCAT</a:t>
            </a:r>
            <a:endParaRPr sz="1800"/>
          </a:p>
          <a:p>
            <a:pPr indent="-342900" lvl="0" marL="457200" rtl="0" algn="l">
              <a:spcBef>
                <a:spcPts val="0"/>
              </a:spcBef>
              <a:spcAft>
                <a:spcPts val="0"/>
              </a:spcAft>
              <a:buSzPts val="1800"/>
              <a:buChar char="●"/>
            </a:pPr>
            <a:r>
              <a:rPr lang="en" sz="1800"/>
              <a:t>Biostatistics on the </a:t>
            </a:r>
            <a:r>
              <a:rPr lang="en" sz="1800" u="sng">
                <a:solidFill>
                  <a:schemeClr val="hlink"/>
                </a:solidFill>
                <a:hlinkClick r:id="rId6"/>
              </a:rPr>
              <a:t>USMLE</a:t>
            </a:r>
            <a:endParaRPr sz="1800"/>
          </a:p>
          <a:p>
            <a:pPr indent="-342900" lvl="0" marL="457200" rtl="0" algn="l">
              <a:spcBef>
                <a:spcPts val="0"/>
              </a:spcBef>
              <a:spcAft>
                <a:spcPts val="0"/>
              </a:spcAft>
              <a:buSzPts val="1800"/>
              <a:buChar char="●"/>
            </a:pPr>
            <a:r>
              <a:rPr lang="en" sz="1800" u="sng">
                <a:solidFill>
                  <a:schemeClr val="hlink"/>
                </a:solidFill>
                <a:hlinkClick r:id="rId7"/>
              </a:rPr>
              <a:t>Helpful overall in being a doctor</a:t>
            </a:r>
            <a:endParaRPr sz="1800"/>
          </a:p>
          <a:p>
            <a:pPr indent="-342900" lvl="0" marL="457200" rtl="0" algn="l">
              <a:spcBef>
                <a:spcPts val="0"/>
              </a:spcBef>
              <a:spcAft>
                <a:spcPts val="0"/>
              </a:spcAft>
              <a:buSzPts val="1800"/>
              <a:buChar char="●"/>
            </a:pPr>
            <a:r>
              <a:rPr lang="en" sz="1800"/>
              <a:t>Can’t do research without statistics</a:t>
            </a:r>
            <a:endParaRPr sz="1800"/>
          </a:p>
          <a:p>
            <a:pPr indent="0" lvl="0" marL="0" rtl="0" algn="l">
              <a:spcBef>
                <a:spcPts val="1600"/>
              </a:spcBef>
              <a:spcAft>
                <a:spcPts val="16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823850" y="866775"/>
            <a:ext cx="6766800" cy="352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Statistical Software: </a:t>
            </a:r>
            <a:endParaRPr sz="4800"/>
          </a:p>
          <a:p>
            <a:pPr indent="0" lvl="0" marL="0" rtl="0" algn="l">
              <a:spcBef>
                <a:spcPts val="0"/>
              </a:spcBef>
              <a:spcAft>
                <a:spcPts val="0"/>
              </a:spcAft>
              <a:buNone/>
            </a:pPr>
            <a:r>
              <a:rPr lang="en" sz="4800"/>
              <a:t>R &amp; RStudio</a:t>
            </a:r>
            <a:endParaRPr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Statistical programs &amp; programming languages</a:t>
            </a:r>
            <a:endParaRPr sz="3000"/>
          </a:p>
        </p:txBody>
      </p:sp>
      <p:sp>
        <p:nvSpPr>
          <p:cNvPr id="169" name="Google Shape;169;p19"/>
          <p:cNvSpPr txBox="1"/>
          <p:nvPr>
            <p:ph idx="1" type="body"/>
          </p:nvPr>
        </p:nvSpPr>
        <p:spPr>
          <a:xfrm>
            <a:off x="1003200" y="1557300"/>
            <a:ext cx="7137600" cy="123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Management, organization, analysis, and presentation of data</a:t>
            </a:r>
            <a:endParaRPr sz="1800"/>
          </a:p>
          <a:p>
            <a:pPr indent="-342900" lvl="0" marL="457200" rtl="0" algn="l">
              <a:spcBef>
                <a:spcPts val="0"/>
              </a:spcBef>
              <a:spcAft>
                <a:spcPts val="0"/>
              </a:spcAft>
              <a:buSzPts val="1800"/>
              <a:buChar char="●"/>
            </a:pPr>
            <a:r>
              <a:rPr lang="en" sz="1800"/>
              <a:t>Can do the hard part of statistics for you</a:t>
            </a:r>
            <a:endParaRPr sz="1800"/>
          </a:p>
          <a:p>
            <a:pPr indent="-342900" lvl="1" marL="914400" rtl="0" algn="l">
              <a:spcBef>
                <a:spcPts val="0"/>
              </a:spcBef>
              <a:spcAft>
                <a:spcPts val="0"/>
              </a:spcAft>
              <a:buSzPts val="1800"/>
              <a:buChar char="○"/>
            </a:pPr>
            <a:r>
              <a:rPr lang="en" sz="1800"/>
              <a:t>It can’t interpret your results, though</a:t>
            </a:r>
            <a:endParaRPr sz="1800"/>
          </a:p>
          <a:p>
            <a:pPr indent="-342900" lvl="0" marL="457200" rtl="0" algn="l">
              <a:spcBef>
                <a:spcPts val="0"/>
              </a:spcBef>
              <a:spcAft>
                <a:spcPts val="0"/>
              </a:spcAft>
              <a:buSzPts val="1800"/>
              <a:buChar char="●"/>
            </a:pPr>
            <a:r>
              <a:rPr lang="en" sz="1800"/>
              <a:t>“Point-and-click” versus coding</a:t>
            </a:r>
            <a:endParaRPr sz="1800"/>
          </a:p>
        </p:txBody>
      </p:sp>
      <p:pic>
        <p:nvPicPr>
          <p:cNvPr id="170" name="Google Shape;170;p19"/>
          <p:cNvPicPr preferRelativeResize="0"/>
          <p:nvPr/>
        </p:nvPicPr>
        <p:blipFill>
          <a:blip r:embed="rId3">
            <a:alphaModFix/>
          </a:blip>
          <a:stretch>
            <a:fillRect/>
          </a:stretch>
        </p:blipFill>
        <p:spPr>
          <a:xfrm>
            <a:off x="152400" y="3240850"/>
            <a:ext cx="1605650" cy="1605650"/>
          </a:xfrm>
          <a:prstGeom prst="rect">
            <a:avLst/>
          </a:prstGeom>
          <a:noFill/>
          <a:ln>
            <a:noFill/>
          </a:ln>
        </p:spPr>
      </p:pic>
      <p:pic>
        <p:nvPicPr>
          <p:cNvPr id="171" name="Google Shape;171;p19"/>
          <p:cNvPicPr preferRelativeResize="0"/>
          <p:nvPr/>
        </p:nvPicPr>
        <p:blipFill>
          <a:blip r:embed="rId4">
            <a:alphaModFix/>
          </a:blip>
          <a:stretch>
            <a:fillRect/>
          </a:stretch>
        </p:blipFill>
        <p:spPr>
          <a:xfrm>
            <a:off x="2935507" y="3099661"/>
            <a:ext cx="1636493" cy="676425"/>
          </a:xfrm>
          <a:prstGeom prst="rect">
            <a:avLst/>
          </a:prstGeom>
          <a:noFill/>
          <a:ln>
            <a:noFill/>
          </a:ln>
        </p:spPr>
      </p:pic>
      <p:pic>
        <p:nvPicPr>
          <p:cNvPr id="172" name="Google Shape;172;p19"/>
          <p:cNvPicPr preferRelativeResize="0"/>
          <p:nvPr/>
        </p:nvPicPr>
        <p:blipFill>
          <a:blip r:embed="rId5">
            <a:alphaModFix/>
          </a:blip>
          <a:stretch>
            <a:fillRect/>
          </a:stretch>
        </p:blipFill>
        <p:spPr>
          <a:xfrm>
            <a:off x="6780150" y="2052975"/>
            <a:ext cx="2091750" cy="1098169"/>
          </a:xfrm>
          <a:prstGeom prst="rect">
            <a:avLst/>
          </a:prstGeom>
          <a:noFill/>
          <a:ln>
            <a:noFill/>
          </a:ln>
        </p:spPr>
      </p:pic>
      <p:pic>
        <p:nvPicPr>
          <p:cNvPr id="173" name="Google Shape;173;p19"/>
          <p:cNvPicPr preferRelativeResize="0"/>
          <p:nvPr/>
        </p:nvPicPr>
        <p:blipFill>
          <a:blip r:embed="rId6">
            <a:alphaModFix/>
          </a:blip>
          <a:stretch>
            <a:fillRect/>
          </a:stretch>
        </p:blipFill>
        <p:spPr>
          <a:xfrm>
            <a:off x="7729725" y="3760975"/>
            <a:ext cx="1332451" cy="1332451"/>
          </a:xfrm>
          <a:prstGeom prst="rect">
            <a:avLst/>
          </a:prstGeom>
          <a:noFill/>
          <a:ln>
            <a:noFill/>
          </a:ln>
        </p:spPr>
      </p:pic>
      <p:pic>
        <p:nvPicPr>
          <p:cNvPr id="174" name="Google Shape;174;p19"/>
          <p:cNvPicPr preferRelativeResize="0"/>
          <p:nvPr/>
        </p:nvPicPr>
        <p:blipFill>
          <a:blip r:embed="rId7">
            <a:alphaModFix/>
          </a:blip>
          <a:stretch>
            <a:fillRect/>
          </a:stretch>
        </p:blipFill>
        <p:spPr>
          <a:xfrm>
            <a:off x="1932875" y="4084250"/>
            <a:ext cx="2189024" cy="914100"/>
          </a:xfrm>
          <a:prstGeom prst="rect">
            <a:avLst/>
          </a:prstGeom>
          <a:noFill/>
          <a:ln>
            <a:noFill/>
          </a:ln>
        </p:spPr>
      </p:pic>
      <p:pic>
        <p:nvPicPr>
          <p:cNvPr id="175" name="Google Shape;175;p19"/>
          <p:cNvPicPr preferRelativeResize="0"/>
          <p:nvPr/>
        </p:nvPicPr>
        <p:blipFill>
          <a:blip r:embed="rId8">
            <a:alphaModFix/>
          </a:blip>
          <a:stretch>
            <a:fillRect/>
          </a:stretch>
        </p:blipFill>
        <p:spPr>
          <a:xfrm>
            <a:off x="5031745" y="3764149"/>
            <a:ext cx="1848980" cy="123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“Point-and-click” programs: </a:t>
            </a:r>
            <a:r>
              <a:rPr lang="en" sz="3000" u="sng">
                <a:solidFill>
                  <a:schemeClr val="hlink"/>
                </a:solidFill>
                <a:hlinkClick r:id="rId3"/>
              </a:rPr>
              <a:t>SPSS</a:t>
            </a:r>
            <a:endParaRPr sz="3000"/>
          </a:p>
        </p:txBody>
      </p:sp>
      <p:sp>
        <p:nvSpPr>
          <p:cNvPr id="181" name="Google Shape;181;p20"/>
          <p:cNvSpPr txBox="1"/>
          <p:nvPr>
            <p:ph idx="1" type="body"/>
          </p:nvPr>
        </p:nvSpPr>
        <p:spPr>
          <a:xfrm>
            <a:off x="187525" y="1594350"/>
            <a:ext cx="3120900" cy="336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Pros: </a:t>
            </a:r>
            <a:endParaRPr sz="1800"/>
          </a:p>
          <a:p>
            <a:pPr indent="-342900" lvl="1" marL="914400" rtl="0" algn="l">
              <a:spcBef>
                <a:spcPts val="0"/>
              </a:spcBef>
              <a:spcAft>
                <a:spcPts val="0"/>
              </a:spcAft>
              <a:buSzPts val="1800"/>
              <a:buChar char="○"/>
            </a:pPr>
            <a:r>
              <a:rPr lang="en" sz="1800"/>
              <a:t>Easy to learn</a:t>
            </a:r>
            <a:endParaRPr sz="1800"/>
          </a:p>
          <a:p>
            <a:pPr indent="-342900" lvl="1" marL="914400" rtl="0" algn="l">
              <a:spcBef>
                <a:spcPts val="0"/>
              </a:spcBef>
              <a:spcAft>
                <a:spcPts val="0"/>
              </a:spcAft>
              <a:buSzPts val="1800"/>
              <a:buChar char="○"/>
            </a:pPr>
            <a:r>
              <a:rPr lang="en" sz="1800"/>
              <a:t>Can just click on buttons</a:t>
            </a:r>
            <a:endParaRPr sz="1800"/>
          </a:p>
          <a:p>
            <a:pPr indent="-342900" lvl="0" marL="457200" rtl="0" algn="l">
              <a:spcBef>
                <a:spcPts val="0"/>
              </a:spcBef>
              <a:spcAft>
                <a:spcPts val="0"/>
              </a:spcAft>
              <a:buSzPts val="1800"/>
              <a:buChar char="●"/>
            </a:pPr>
            <a:r>
              <a:rPr lang="en" sz="1800"/>
              <a:t>Cons: </a:t>
            </a:r>
            <a:endParaRPr sz="1800"/>
          </a:p>
          <a:p>
            <a:pPr indent="-342900" lvl="1" marL="914400" rtl="0" algn="l">
              <a:spcBef>
                <a:spcPts val="0"/>
              </a:spcBef>
              <a:spcAft>
                <a:spcPts val="0"/>
              </a:spcAft>
              <a:buSzPts val="1800"/>
              <a:buChar char="○"/>
            </a:pPr>
            <a:r>
              <a:rPr lang="en" sz="1800"/>
              <a:t>Slow, inflexible</a:t>
            </a:r>
            <a:endParaRPr sz="1800"/>
          </a:p>
          <a:p>
            <a:pPr indent="-342900" lvl="1" marL="914400" rtl="0" algn="l">
              <a:spcBef>
                <a:spcPts val="0"/>
              </a:spcBef>
              <a:spcAft>
                <a:spcPts val="0"/>
              </a:spcAft>
              <a:buSzPts val="1800"/>
              <a:buChar char="○"/>
            </a:pPr>
            <a:r>
              <a:rPr lang="en" sz="1800"/>
              <a:t>$$$</a:t>
            </a:r>
            <a:endParaRPr sz="1800"/>
          </a:p>
          <a:p>
            <a:pPr indent="-342900" lvl="1" marL="914400" rtl="0" algn="l">
              <a:spcBef>
                <a:spcPts val="0"/>
              </a:spcBef>
              <a:spcAft>
                <a:spcPts val="0"/>
              </a:spcAft>
              <a:buSzPts val="1800"/>
              <a:buChar char="○"/>
            </a:pPr>
            <a:r>
              <a:rPr lang="en" sz="1800"/>
              <a:t>Hard to keep track of what you did and in what order</a:t>
            </a:r>
            <a:endParaRPr sz="1800"/>
          </a:p>
        </p:txBody>
      </p:sp>
      <p:pic>
        <p:nvPicPr>
          <p:cNvPr id="182" name="Google Shape;182;p20"/>
          <p:cNvPicPr preferRelativeResize="0"/>
          <p:nvPr/>
        </p:nvPicPr>
        <p:blipFill rotWithShape="1">
          <a:blip r:embed="rId4">
            <a:alphaModFix/>
          </a:blip>
          <a:srcRect b="0" l="8020" r="7818" t="0"/>
          <a:stretch/>
        </p:blipFill>
        <p:spPr>
          <a:xfrm>
            <a:off x="3603125" y="1165325"/>
            <a:ext cx="5424801" cy="3515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Coding-based programs: </a:t>
            </a:r>
            <a:r>
              <a:rPr lang="en" sz="3000" u="sng">
                <a:solidFill>
                  <a:schemeClr val="hlink"/>
                </a:solidFill>
                <a:hlinkClick r:id="rId3"/>
              </a:rPr>
              <a:t>R</a:t>
            </a:r>
            <a:endParaRPr sz="3000"/>
          </a:p>
        </p:txBody>
      </p:sp>
      <p:sp>
        <p:nvSpPr>
          <p:cNvPr id="188" name="Google Shape;188;p21"/>
          <p:cNvSpPr txBox="1"/>
          <p:nvPr>
            <p:ph idx="1" type="body"/>
          </p:nvPr>
        </p:nvSpPr>
        <p:spPr>
          <a:xfrm>
            <a:off x="174125" y="1594350"/>
            <a:ext cx="3308400" cy="3369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Pros: </a:t>
            </a:r>
            <a:endParaRPr sz="1800"/>
          </a:p>
          <a:p>
            <a:pPr indent="-342900" lvl="1" marL="914400" rtl="0" algn="l">
              <a:spcBef>
                <a:spcPts val="0"/>
              </a:spcBef>
              <a:spcAft>
                <a:spcPts val="0"/>
              </a:spcAft>
              <a:buSzPts val="1800"/>
              <a:buChar char="○"/>
            </a:pPr>
            <a:r>
              <a:rPr lang="en" sz="1800"/>
              <a:t>Free, open-source</a:t>
            </a:r>
            <a:endParaRPr sz="1800"/>
          </a:p>
          <a:p>
            <a:pPr indent="-342900" lvl="1" marL="914400" rtl="0" algn="l">
              <a:spcBef>
                <a:spcPts val="0"/>
              </a:spcBef>
              <a:spcAft>
                <a:spcPts val="0"/>
              </a:spcAft>
              <a:buSzPts val="1800"/>
              <a:buChar char="○"/>
            </a:pPr>
            <a:r>
              <a:rPr lang="en" sz="1800"/>
              <a:t>Customizable</a:t>
            </a:r>
            <a:endParaRPr sz="1800"/>
          </a:p>
          <a:p>
            <a:pPr indent="-342900" lvl="1" marL="914400" rtl="0" algn="l">
              <a:spcBef>
                <a:spcPts val="0"/>
              </a:spcBef>
              <a:spcAft>
                <a:spcPts val="0"/>
              </a:spcAft>
              <a:buSzPts val="1800"/>
              <a:buChar char="○"/>
            </a:pPr>
            <a:r>
              <a:rPr lang="en" sz="1800"/>
              <a:t>Easy to track changes</a:t>
            </a:r>
            <a:endParaRPr sz="1800"/>
          </a:p>
          <a:p>
            <a:pPr indent="-342900" lvl="1" marL="914400" rtl="0" algn="l">
              <a:spcBef>
                <a:spcPts val="0"/>
              </a:spcBef>
              <a:spcAft>
                <a:spcPts val="0"/>
              </a:spcAft>
              <a:buSzPts val="1800"/>
              <a:buChar char="○"/>
            </a:pPr>
            <a:r>
              <a:rPr lang="en" sz="1800"/>
              <a:t>Easy to share code with others</a:t>
            </a:r>
            <a:endParaRPr sz="1800"/>
          </a:p>
          <a:p>
            <a:pPr indent="-342900" lvl="0" marL="457200" rtl="0" algn="l">
              <a:spcBef>
                <a:spcPts val="0"/>
              </a:spcBef>
              <a:spcAft>
                <a:spcPts val="0"/>
              </a:spcAft>
              <a:buSzPts val="1800"/>
              <a:buChar char="●"/>
            </a:pPr>
            <a:r>
              <a:rPr lang="en" sz="1800"/>
              <a:t>Cons: </a:t>
            </a:r>
            <a:endParaRPr sz="1800"/>
          </a:p>
          <a:p>
            <a:pPr indent="-342900" lvl="1" marL="914400" rtl="0" algn="l">
              <a:spcBef>
                <a:spcPts val="0"/>
              </a:spcBef>
              <a:spcAft>
                <a:spcPts val="0"/>
              </a:spcAft>
              <a:buSzPts val="1800"/>
              <a:buChar char="○"/>
            </a:pPr>
            <a:r>
              <a:rPr lang="en" sz="1800"/>
              <a:t>Steep learning curve</a:t>
            </a:r>
            <a:endParaRPr sz="1800"/>
          </a:p>
          <a:p>
            <a:pPr indent="-342900" lvl="1" marL="914400" rtl="0" algn="l">
              <a:spcBef>
                <a:spcPts val="0"/>
              </a:spcBef>
              <a:spcAft>
                <a:spcPts val="0"/>
              </a:spcAft>
              <a:buSzPts val="1800"/>
              <a:buChar char="○"/>
            </a:pPr>
            <a:r>
              <a:rPr lang="en" sz="1800"/>
              <a:t>Not </a:t>
            </a:r>
            <a:r>
              <a:rPr lang="en" sz="1800"/>
              <a:t>intuitive</a:t>
            </a:r>
            <a:endParaRPr sz="1800"/>
          </a:p>
        </p:txBody>
      </p:sp>
      <p:pic>
        <p:nvPicPr>
          <p:cNvPr id="189" name="Google Shape;189;p21"/>
          <p:cNvPicPr preferRelativeResize="0"/>
          <p:nvPr/>
        </p:nvPicPr>
        <p:blipFill>
          <a:blip r:embed="rId4">
            <a:alphaModFix/>
          </a:blip>
          <a:stretch>
            <a:fillRect/>
          </a:stretch>
        </p:blipFill>
        <p:spPr>
          <a:xfrm>
            <a:off x="3482525" y="1594350"/>
            <a:ext cx="5513439" cy="3369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